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handoutMasterIdLst>
    <p:handoutMasterId r:id="rId23"/>
  </p:handoutMasterIdLst>
  <p:sldIdLst>
    <p:sldId id="601" r:id="rId5"/>
    <p:sldId id="522" r:id="rId6"/>
    <p:sldId id="586" r:id="rId7"/>
    <p:sldId id="589" r:id="rId8"/>
    <p:sldId id="342" r:id="rId9"/>
    <p:sldId id="591" r:id="rId10"/>
    <p:sldId id="599" r:id="rId11"/>
    <p:sldId id="527" r:id="rId12"/>
    <p:sldId id="596" r:id="rId13"/>
    <p:sldId id="532" r:id="rId14"/>
    <p:sldId id="600" r:id="rId15"/>
    <p:sldId id="595" r:id="rId16"/>
    <p:sldId id="597" r:id="rId17"/>
    <p:sldId id="598" r:id="rId18"/>
    <p:sldId id="594" r:id="rId19"/>
    <p:sldId id="576" r:id="rId20"/>
    <p:sldId id="369" r:id="rId21"/>
  </p:sldIdLst>
  <p:sldSz cx="18288000" cy="13716000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2743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3657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4572000" algn="l" defTabSz="18288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5486400" algn="l" defTabSz="18288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6400800" algn="l" defTabSz="18288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7315200" algn="l" defTabSz="18288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57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19CE413-DDE3-B659-8D35-980ABF0C3402}" name="Fidelia Akpene Ama Dake" initials="FAAD" userId="Fidelia Akpene Ama Dake" providerId="None"/>
  <p188:author id="{132BF24E-167C-B11B-3F67-58C62FF20210}" name="Fidelia  Dake" initials="FD" userId="Fidelia  Dake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y Mpereh" initials="MM" lastIdx="6" clrIdx="0">
    <p:extLst>
      <p:ext uri="{19B8F6BF-5375-455C-9EA6-DF929625EA0E}">
        <p15:presenceInfo xmlns:p15="http://schemas.microsoft.com/office/powerpoint/2012/main" userId="e8b42df0128b210d" providerId="Windows Live"/>
      </p:ext>
    </p:extLst>
  </p:cmAuthor>
  <p:cmAuthor id="2" name="Marian" initials="M" lastIdx="2" clrIdx="1"/>
  <p:cmAuthor id="3" name="Microsoft account" initials="Ma" lastIdx="1" clrIdx="2">
    <p:extLst>
      <p:ext uri="{19B8F6BF-5375-455C-9EA6-DF929625EA0E}">
        <p15:presenceInfo xmlns:p15="http://schemas.microsoft.com/office/powerpoint/2012/main" userId="7128f88d81c4efca" providerId="Windows Live"/>
      </p:ext>
    </p:extLst>
  </p:cmAuthor>
  <p:cmAuthor id="4" name="Tobi" initials="T" lastIdx="1" clrIdx="3">
    <p:extLst>
      <p:ext uri="{19B8F6BF-5375-455C-9EA6-DF929625EA0E}">
        <p15:presenceInfo xmlns:p15="http://schemas.microsoft.com/office/powerpoint/2012/main" userId="Tob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0066"/>
    <a:srgbClr val="8FA2BA"/>
    <a:srgbClr val="B49066"/>
    <a:srgbClr val="165DE9"/>
    <a:srgbClr val="FF0000"/>
    <a:srgbClr val="4BACC6"/>
    <a:srgbClr val="000065"/>
    <a:srgbClr val="8064A2"/>
    <a:srgbClr val="F79646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468" autoAdjust="0"/>
    <p:restoredTop sz="86461" autoAdjust="0"/>
  </p:normalViewPr>
  <p:slideViewPr>
    <p:cSldViewPr snapToGrid="0">
      <p:cViewPr varScale="1">
        <p:scale>
          <a:sx n="27" d="100"/>
          <a:sy n="27" d="100"/>
        </p:scale>
        <p:origin x="1236" y="69"/>
      </p:cViewPr>
      <p:guideLst>
        <p:guide orient="horz" pos="4320"/>
        <p:guide pos="5760"/>
      </p:guideLst>
    </p:cSldViewPr>
  </p:slideViewPr>
  <p:outlineViewPr>
    <p:cViewPr>
      <p:scale>
        <a:sx n="33" d="100"/>
        <a:sy n="33" d="100"/>
      </p:scale>
      <p:origin x="0" y="-125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5" d="100"/>
        <a:sy n="55" d="100"/>
      </p:scale>
      <p:origin x="0" y="-4824"/>
    </p:cViewPr>
  </p:sorterViewPr>
  <p:notesViewPr>
    <p:cSldViewPr snapToGrid="0">
      <p:cViewPr varScale="1">
        <p:scale>
          <a:sx n="44" d="100"/>
          <a:sy n="44" d="100"/>
        </p:scale>
        <p:origin x="2853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abaw\Documents\Documents%20-%20Copy\ab\RIPS\Presentations\Sierra%20Leone%20conference\World%20Bank%20Data%20on%20Life%20Expectancy%20in%20Africa.xls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abaw\Downloads\Trends%20in%20Adult%20mortality%20rates-1996-2019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Files\Projects\HDSS\HDSS%20FILES_new\Tools\Figure%20template%202016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926159230096239"/>
          <c:y val="6.9693613829408557E-2"/>
          <c:w val="0.80596062992125983"/>
          <c:h val="0.74325402038399757"/>
        </c:manualLayout>
      </c:layout>
      <c:scatterChart>
        <c:scatterStyle val="lineMarker"/>
        <c:varyColors val="0"/>
        <c:ser>
          <c:idx val="0"/>
          <c:order val="0"/>
          <c:tx>
            <c:strRef>
              <c:f>'Adult Mortality '!$A$2</c:f>
              <c:strCache>
                <c:ptCount val="1"/>
                <c:pt idx="0">
                  <c:v>Indicator (15q60</c:v>
                </c:pt>
              </c:strCache>
            </c:strRef>
          </c:tx>
          <c:spPr>
            <a:ln w="889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57"/>
            <c:bubble3D val="0"/>
            <c:spPr>
              <a:ln w="88900" cap="flat">
                <a:solidFill>
                  <a:schemeClr val="accen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6B88-4A36-9AD9-AD4C582E091C}"/>
              </c:ext>
            </c:extLst>
          </c:dPt>
          <c:xVal>
            <c:numRef>
              <c:f>'Adult Mortality '!$B$1:$BJ$1</c:f>
              <c:numCache>
                <c:formatCode>General</c:formatCode>
                <c:ptCount val="61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  <c:pt idx="59">
                  <c:v>2019</c:v>
                </c:pt>
                <c:pt idx="60">
                  <c:v>2020</c:v>
                </c:pt>
              </c:numCache>
            </c:numRef>
          </c:xVal>
          <c:yVal>
            <c:numRef>
              <c:f>'Adult Mortality '!$B$2:$BJ$2</c:f>
              <c:numCache>
                <c:formatCode>General</c:formatCode>
                <c:ptCount val="61"/>
                <c:pt idx="0">
                  <c:v>480.21385017851452</c:v>
                </c:pt>
                <c:pt idx="1">
                  <c:v>475.13479778662872</c:v>
                </c:pt>
                <c:pt idx="2">
                  <c:v>470.06842308182445</c:v>
                </c:pt>
                <c:pt idx="3">
                  <c:v>465.57290857401438</c:v>
                </c:pt>
                <c:pt idx="4">
                  <c:v>461.08783627598348</c:v>
                </c:pt>
                <c:pt idx="5">
                  <c:v>456.60749414243793</c:v>
                </c:pt>
                <c:pt idx="6">
                  <c:v>452.07544129473854</c:v>
                </c:pt>
                <c:pt idx="7">
                  <c:v>447.55610227874587</c:v>
                </c:pt>
                <c:pt idx="8">
                  <c:v>443.58565019204752</c:v>
                </c:pt>
                <c:pt idx="9">
                  <c:v>439.63394226198733</c:v>
                </c:pt>
                <c:pt idx="10">
                  <c:v>435.7040185289431</c:v>
                </c:pt>
                <c:pt idx="11">
                  <c:v>431.77171341903687</c:v>
                </c:pt>
                <c:pt idx="12">
                  <c:v>427.86388782899974</c:v>
                </c:pt>
                <c:pt idx="13">
                  <c:v>424.0283333392299</c:v>
                </c:pt>
                <c:pt idx="14">
                  <c:v>420.22633349005832</c:v>
                </c:pt>
                <c:pt idx="15">
                  <c:v>416.45567312834862</c:v>
                </c:pt>
                <c:pt idx="16">
                  <c:v>412.70077359094762</c:v>
                </c:pt>
                <c:pt idx="17">
                  <c:v>408.97523303116236</c:v>
                </c:pt>
                <c:pt idx="18">
                  <c:v>406.33180708117806</c:v>
                </c:pt>
                <c:pt idx="19">
                  <c:v>403.66955056385888</c:v>
                </c:pt>
                <c:pt idx="20">
                  <c:v>400.9806320491914</c:v>
                </c:pt>
                <c:pt idx="21">
                  <c:v>398.21647247104966</c:v>
                </c:pt>
                <c:pt idx="22">
                  <c:v>395.44799206967156</c:v>
                </c:pt>
                <c:pt idx="23">
                  <c:v>394.5744199316411</c:v>
                </c:pt>
                <c:pt idx="24">
                  <c:v>393.73366172789309</c:v>
                </c:pt>
                <c:pt idx="25">
                  <c:v>392.93448764226463</c:v>
                </c:pt>
                <c:pt idx="26">
                  <c:v>392.12875606778567</c:v>
                </c:pt>
                <c:pt idx="27">
                  <c:v>391.37769680347031</c:v>
                </c:pt>
                <c:pt idx="28">
                  <c:v>394.79374477389581</c:v>
                </c:pt>
                <c:pt idx="29">
                  <c:v>398.26928304573295</c:v>
                </c:pt>
                <c:pt idx="30">
                  <c:v>401.74336411064701</c:v>
                </c:pt>
                <c:pt idx="31">
                  <c:v>405.04318625833241</c:v>
                </c:pt>
                <c:pt idx="32">
                  <c:v>408.18745897978249</c:v>
                </c:pt>
                <c:pt idx="33">
                  <c:v>412.19498424191494</c:v>
                </c:pt>
                <c:pt idx="34">
                  <c:v>416.34705800291459</c:v>
                </c:pt>
                <c:pt idx="35">
                  <c:v>420.62683294875779</c:v>
                </c:pt>
                <c:pt idx="36">
                  <c:v>424.95180424089295</c:v>
                </c:pt>
                <c:pt idx="37">
                  <c:v>429.28494870795862</c:v>
                </c:pt>
                <c:pt idx="38">
                  <c:v>430.30288964439188</c:v>
                </c:pt>
                <c:pt idx="39">
                  <c:v>431.30910245826522</c:v>
                </c:pt>
                <c:pt idx="40">
                  <c:v>432.29031151227207</c:v>
                </c:pt>
                <c:pt idx="41">
                  <c:v>433.16949827743991</c:v>
                </c:pt>
                <c:pt idx="42">
                  <c:v>433.97967526873805</c:v>
                </c:pt>
                <c:pt idx="43">
                  <c:v>424.23727737296883</c:v>
                </c:pt>
                <c:pt idx="44">
                  <c:v>414.46970794832521</c:v>
                </c:pt>
                <c:pt idx="45">
                  <c:v>404.67912819222033</c:v>
                </c:pt>
                <c:pt idx="46">
                  <c:v>394.89569570468541</c:v>
                </c:pt>
                <c:pt idx="47">
                  <c:v>385.06881206839313</c:v>
                </c:pt>
                <c:pt idx="48">
                  <c:v>375.40246503486071</c:v>
                </c:pt>
                <c:pt idx="49">
                  <c:v>365.77530795884462</c:v>
                </c:pt>
                <c:pt idx="50">
                  <c:v>356.18645448041724</c:v>
                </c:pt>
                <c:pt idx="51">
                  <c:v>346.60231853212889</c:v>
                </c:pt>
                <c:pt idx="52">
                  <c:v>337.04759353948072</c:v>
                </c:pt>
                <c:pt idx="53">
                  <c:v>330.2195909633968</c:v>
                </c:pt>
                <c:pt idx="54">
                  <c:v>323.43398114425059</c:v>
                </c:pt>
                <c:pt idx="55">
                  <c:v>316.69432699625435</c:v>
                </c:pt>
                <c:pt idx="56">
                  <c:v>309.98473716467379</c:v>
                </c:pt>
                <c:pt idx="57">
                  <c:v>303.31948544048612</c:v>
                </c:pt>
                <c:pt idx="58">
                  <c:v>302.65586515380897</c:v>
                </c:pt>
                <c:pt idx="59">
                  <c:v>299.01046286431705</c:v>
                </c:pt>
                <c:pt idx="60">
                  <c:v>295.37868593877641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6B88-4A36-9AD9-AD4C582E09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87826784"/>
        <c:axId val="1"/>
      </c:scatterChart>
      <c:valAx>
        <c:axId val="178782678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1"/>
        <c:crosses val="autoZero"/>
        <c:crossBetween val="midCat"/>
      </c:valAx>
      <c:valAx>
        <c:axId val="1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45q15 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787826784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3000" baseline="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MR_pyrs!$B$2</c:f>
              <c:strCache>
                <c:ptCount val="1"/>
                <c:pt idx="0">
                  <c:v>ALL</c:v>
                </c:pt>
              </c:strCache>
            </c:strRef>
          </c:tx>
          <c:spPr>
            <a:ln w="889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7B5-4B31-B3B5-B0D381692666}"/>
                </c:ext>
              </c:extLst>
            </c:dLbl>
            <c:dLbl>
              <c:idx val="2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7B5-4B31-B3B5-B0D3816926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MR_pyrs!$A$3:$A$26</c:f>
              <c:numCache>
                <c:formatCode>General</c:formatCode>
                <c:ptCount val="24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</c:numCache>
            </c:numRef>
          </c:cat>
          <c:val>
            <c:numRef>
              <c:f>MR_pyrs!$B$3:$B$26</c:f>
              <c:numCache>
                <c:formatCode>General</c:formatCode>
                <c:ptCount val="24"/>
                <c:pt idx="0">
                  <c:v>17.5</c:v>
                </c:pt>
                <c:pt idx="1">
                  <c:v>16.600000000000001</c:v>
                </c:pt>
                <c:pt idx="2">
                  <c:v>16.399999999999999</c:v>
                </c:pt>
                <c:pt idx="3">
                  <c:v>16.100000000000001</c:v>
                </c:pt>
                <c:pt idx="4">
                  <c:v>19.100000000000001</c:v>
                </c:pt>
                <c:pt idx="5">
                  <c:v>17</c:v>
                </c:pt>
                <c:pt idx="6">
                  <c:v>16.899999999999999</c:v>
                </c:pt>
                <c:pt idx="7">
                  <c:v>14.4</c:v>
                </c:pt>
                <c:pt idx="8">
                  <c:v>14.1</c:v>
                </c:pt>
                <c:pt idx="9">
                  <c:v>14.5</c:v>
                </c:pt>
                <c:pt idx="10">
                  <c:v>12.1</c:v>
                </c:pt>
                <c:pt idx="11">
                  <c:v>13.5</c:v>
                </c:pt>
                <c:pt idx="12">
                  <c:v>14.9</c:v>
                </c:pt>
                <c:pt idx="13">
                  <c:v>12.5</c:v>
                </c:pt>
                <c:pt idx="14">
                  <c:v>12.7</c:v>
                </c:pt>
                <c:pt idx="15">
                  <c:v>12.9</c:v>
                </c:pt>
                <c:pt idx="16">
                  <c:v>14.8</c:v>
                </c:pt>
                <c:pt idx="17">
                  <c:v>12.4</c:v>
                </c:pt>
                <c:pt idx="18">
                  <c:v>12.3</c:v>
                </c:pt>
                <c:pt idx="19">
                  <c:v>13.5</c:v>
                </c:pt>
                <c:pt idx="20">
                  <c:v>13</c:v>
                </c:pt>
                <c:pt idx="21">
                  <c:v>14.2</c:v>
                </c:pt>
                <c:pt idx="22">
                  <c:v>13.3</c:v>
                </c:pt>
                <c:pt idx="23">
                  <c:v>13.3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7B5-4B31-B3B5-B0D381692666}"/>
            </c:ext>
          </c:extLst>
        </c:ser>
        <c:ser>
          <c:idx val="1"/>
          <c:order val="1"/>
          <c:tx>
            <c:strRef>
              <c:f>MR_pyrs!$C$2</c:f>
              <c:strCache>
                <c:ptCount val="1"/>
                <c:pt idx="0">
                  <c:v>Males</c:v>
                </c:pt>
              </c:strCache>
            </c:strRef>
          </c:tx>
          <c:spPr>
            <a:ln w="889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7B5-4B31-B3B5-B0D381692666}"/>
                </c:ext>
              </c:extLst>
            </c:dLbl>
            <c:dLbl>
              <c:idx val="2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7B5-4B31-B3B5-B0D3816926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MR_pyrs!$A$3:$A$26</c:f>
              <c:numCache>
                <c:formatCode>General</c:formatCode>
                <c:ptCount val="24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</c:numCache>
            </c:numRef>
          </c:cat>
          <c:val>
            <c:numRef>
              <c:f>MR_pyrs!$C$3:$C$26</c:f>
              <c:numCache>
                <c:formatCode>General</c:formatCode>
                <c:ptCount val="24"/>
                <c:pt idx="0">
                  <c:v>18.8</c:v>
                </c:pt>
                <c:pt idx="1">
                  <c:v>19.399999999999999</c:v>
                </c:pt>
                <c:pt idx="2">
                  <c:v>19.100000000000001</c:v>
                </c:pt>
                <c:pt idx="3">
                  <c:v>18.399999999999999</c:v>
                </c:pt>
                <c:pt idx="4">
                  <c:v>20.8</c:v>
                </c:pt>
                <c:pt idx="5">
                  <c:v>19.3</c:v>
                </c:pt>
                <c:pt idx="6">
                  <c:v>19.399999999999999</c:v>
                </c:pt>
                <c:pt idx="7">
                  <c:v>16.3</c:v>
                </c:pt>
                <c:pt idx="8">
                  <c:v>16.600000000000001</c:v>
                </c:pt>
                <c:pt idx="9">
                  <c:v>16.899999999999999</c:v>
                </c:pt>
                <c:pt idx="10">
                  <c:v>14.3</c:v>
                </c:pt>
                <c:pt idx="11">
                  <c:v>16.399999999999999</c:v>
                </c:pt>
                <c:pt idx="12">
                  <c:v>18.100000000000001</c:v>
                </c:pt>
                <c:pt idx="13">
                  <c:v>15</c:v>
                </c:pt>
                <c:pt idx="14">
                  <c:v>15.6</c:v>
                </c:pt>
                <c:pt idx="15">
                  <c:v>15.7</c:v>
                </c:pt>
                <c:pt idx="16">
                  <c:v>18.8</c:v>
                </c:pt>
                <c:pt idx="17">
                  <c:v>16.399999999999999</c:v>
                </c:pt>
                <c:pt idx="18">
                  <c:v>15.5</c:v>
                </c:pt>
                <c:pt idx="19">
                  <c:v>16.2</c:v>
                </c:pt>
                <c:pt idx="20">
                  <c:v>16.5</c:v>
                </c:pt>
                <c:pt idx="21">
                  <c:v>18.100000000000001</c:v>
                </c:pt>
                <c:pt idx="22">
                  <c:v>16.3</c:v>
                </c:pt>
                <c:pt idx="23">
                  <c:v>16.5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D7B5-4B31-B3B5-B0D381692666}"/>
            </c:ext>
          </c:extLst>
        </c:ser>
        <c:ser>
          <c:idx val="2"/>
          <c:order val="2"/>
          <c:tx>
            <c:strRef>
              <c:f>MR_pyrs!$D$2</c:f>
              <c:strCache>
                <c:ptCount val="1"/>
                <c:pt idx="0">
                  <c:v>Females</c:v>
                </c:pt>
              </c:strCache>
            </c:strRef>
          </c:tx>
          <c:spPr>
            <a:ln w="889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7B5-4B31-B3B5-B0D381692666}"/>
                </c:ext>
              </c:extLst>
            </c:dLbl>
            <c:dLbl>
              <c:idx val="2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7B5-4B31-B3B5-B0D3816926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MR_pyrs!$A$3:$A$26</c:f>
              <c:numCache>
                <c:formatCode>General</c:formatCode>
                <c:ptCount val="24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</c:numCache>
            </c:numRef>
          </c:cat>
          <c:val>
            <c:numRef>
              <c:f>MR_pyrs!$D$3:$D$26</c:f>
              <c:numCache>
                <c:formatCode>General</c:formatCode>
                <c:ptCount val="24"/>
                <c:pt idx="0">
                  <c:v>16.399999999999999</c:v>
                </c:pt>
                <c:pt idx="1">
                  <c:v>14.4</c:v>
                </c:pt>
                <c:pt idx="2">
                  <c:v>14.3</c:v>
                </c:pt>
                <c:pt idx="3">
                  <c:v>14.3</c:v>
                </c:pt>
                <c:pt idx="4">
                  <c:v>17.600000000000001</c:v>
                </c:pt>
                <c:pt idx="5">
                  <c:v>15</c:v>
                </c:pt>
                <c:pt idx="6">
                  <c:v>14.8</c:v>
                </c:pt>
                <c:pt idx="7">
                  <c:v>12.9</c:v>
                </c:pt>
                <c:pt idx="8">
                  <c:v>12</c:v>
                </c:pt>
                <c:pt idx="9">
                  <c:v>12.6</c:v>
                </c:pt>
                <c:pt idx="10">
                  <c:v>10.3</c:v>
                </c:pt>
                <c:pt idx="11">
                  <c:v>11.1</c:v>
                </c:pt>
                <c:pt idx="12">
                  <c:v>12.2</c:v>
                </c:pt>
                <c:pt idx="13">
                  <c:v>10.4</c:v>
                </c:pt>
                <c:pt idx="14">
                  <c:v>10.1</c:v>
                </c:pt>
                <c:pt idx="15">
                  <c:v>10.5</c:v>
                </c:pt>
                <c:pt idx="16">
                  <c:v>11.4</c:v>
                </c:pt>
                <c:pt idx="17">
                  <c:v>9</c:v>
                </c:pt>
                <c:pt idx="18">
                  <c:v>9.6</c:v>
                </c:pt>
                <c:pt idx="19">
                  <c:v>11.1</c:v>
                </c:pt>
                <c:pt idx="20">
                  <c:v>10.1</c:v>
                </c:pt>
                <c:pt idx="21">
                  <c:v>10.9</c:v>
                </c:pt>
                <c:pt idx="22">
                  <c:v>10.8</c:v>
                </c:pt>
                <c:pt idx="23">
                  <c:v>10.5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D7B5-4B31-B3B5-B0D3816926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54090175"/>
        <c:axId val="1654097663"/>
      </c:lineChart>
      <c:catAx>
        <c:axId val="1654090175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3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3000" baseline="0"/>
                  <a:t>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3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54097663"/>
        <c:crosses val="autoZero"/>
        <c:auto val="1"/>
        <c:lblAlgn val="ctr"/>
        <c:lblOffset val="100"/>
        <c:noMultiLvlLbl val="0"/>
      </c:catAx>
      <c:valAx>
        <c:axId val="1654097663"/>
        <c:scaling>
          <c:orientation val="minMax"/>
          <c:min val="8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3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3000" baseline="0"/>
                  <a:t>Mortality per 1000 person years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3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540901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amr!$B$4</c:f>
              <c:strCache>
                <c:ptCount val="1"/>
                <c:pt idx="0">
                  <c:v>RHDSS</c:v>
                </c:pt>
              </c:strCache>
            </c:strRef>
          </c:tx>
          <c:spPr>
            <a:ln w="88900"/>
          </c:spPr>
          <c:marker>
            <c:symbol val="circle"/>
            <c:size val="5"/>
          </c:marker>
          <c:cat>
            <c:numRef>
              <c:f>amr!$A$5:$A$20</c:f>
              <c:numCache>
                <c:formatCode>General</c:formatCod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numCache>
            </c:numRef>
          </c:cat>
          <c:val>
            <c:numRef>
              <c:f>amr!$B$5:$B$20</c:f>
              <c:numCache>
                <c:formatCode>General</c:formatCode>
                <c:ptCount val="16"/>
                <c:pt idx="0">
                  <c:v>353</c:v>
                </c:pt>
                <c:pt idx="1">
                  <c:v>331</c:v>
                </c:pt>
                <c:pt idx="2">
                  <c:v>340</c:v>
                </c:pt>
                <c:pt idx="3">
                  <c:v>300</c:v>
                </c:pt>
                <c:pt idx="4">
                  <c:v>315</c:v>
                </c:pt>
                <c:pt idx="5">
                  <c:v>313</c:v>
                </c:pt>
                <c:pt idx="6">
                  <c:v>286</c:v>
                </c:pt>
                <c:pt idx="7">
                  <c:v>291</c:v>
                </c:pt>
                <c:pt idx="8">
                  <c:v>248</c:v>
                </c:pt>
                <c:pt idx="9">
                  <c:v>267</c:v>
                </c:pt>
                <c:pt idx="10">
                  <c:v>271</c:v>
                </c:pt>
                <c:pt idx="11">
                  <c:v>248</c:v>
                </c:pt>
                <c:pt idx="12">
                  <c:v>252</c:v>
                </c:pt>
                <c:pt idx="13" formatCode="0.0">
                  <c:v>143.18630000000005</c:v>
                </c:pt>
                <c:pt idx="14" formatCode="0.0">
                  <c:v>259.6409000000001</c:v>
                </c:pt>
                <c:pt idx="15" formatCode="0.0">
                  <c:v>261.41239999999988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F0E-492D-A8AD-9E5405D2E787}"/>
            </c:ext>
          </c:extLst>
        </c:ser>
        <c:ser>
          <c:idx val="1"/>
          <c:order val="1"/>
          <c:tx>
            <c:strRef>
              <c:f>amr!$C$4</c:f>
              <c:strCache>
                <c:ptCount val="1"/>
                <c:pt idx="0">
                  <c:v>IUHDSS</c:v>
                </c:pt>
              </c:strCache>
            </c:strRef>
          </c:tx>
          <c:spPr>
            <a:ln w="88900"/>
          </c:spPr>
          <c:marker>
            <c:symbol val="circle"/>
            <c:size val="5"/>
          </c:marker>
          <c:cat>
            <c:numRef>
              <c:f>amr!$A$5:$A$20</c:f>
              <c:numCache>
                <c:formatCode>General</c:formatCod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numCache>
            </c:numRef>
          </c:cat>
          <c:val>
            <c:numRef>
              <c:f>amr!$C$5:$C$20</c:f>
              <c:numCache>
                <c:formatCode>General</c:formatCode>
                <c:ptCount val="16"/>
                <c:pt idx="8">
                  <c:v>304.10000000000002</c:v>
                </c:pt>
                <c:pt idx="9">
                  <c:v>279.7</c:v>
                </c:pt>
                <c:pt idx="10">
                  <c:v>275.89999999999986</c:v>
                </c:pt>
                <c:pt idx="11">
                  <c:v>228.6</c:v>
                </c:pt>
                <c:pt idx="12">
                  <c:v>260.5</c:v>
                </c:pt>
                <c:pt idx="13" formatCode="0.0">
                  <c:v>222.10550000000001</c:v>
                </c:pt>
                <c:pt idx="14" formatCode="0.0">
                  <c:v>266.553</c:v>
                </c:pt>
                <c:pt idx="15" formatCode="0.0">
                  <c:v>264.5634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F0E-492D-A8AD-9E5405D2E787}"/>
            </c:ext>
          </c:extLst>
        </c:ser>
        <c:ser>
          <c:idx val="2"/>
          <c:order val="2"/>
          <c:tx>
            <c:strRef>
              <c:f>amr!$D$4</c:f>
              <c:strCache>
                <c:ptCount val="1"/>
                <c:pt idx="0">
                  <c:v>IRHDSS</c:v>
                </c:pt>
              </c:strCache>
            </c:strRef>
          </c:tx>
          <c:spPr>
            <a:ln w="88900"/>
          </c:spPr>
          <c:marker>
            <c:symbol val="circle"/>
            <c:size val="5"/>
          </c:marker>
          <c:cat>
            <c:numRef>
              <c:f>amr!$A$5:$A$20</c:f>
              <c:numCache>
                <c:formatCode>General</c:formatCod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numCache>
            </c:numRef>
          </c:cat>
          <c:val>
            <c:numRef>
              <c:f>amr!$D$5:$D$20</c:f>
              <c:numCache>
                <c:formatCode>General</c:formatCode>
                <c:ptCount val="16"/>
                <c:pt idx="0">
                  <c:v>301</c:v>
                </c:pt>
                <c:pt idx="1">
                  <c:v>338</c:v>
                </c:pt>
                <c:pt idx="2">
                  <c:v>368</c:v>
                </c:pt>
                <c:pt idx="3">
                  <c:v>348</c:v>
                </c:pt>
                <c:pt idx="4">
                  <c:v>356</c:v>
                </c:pt>
                <c:pt idx="5">
                  <c:v>335</c:v>
                </c:pt>
                <c:pt idx="6">
                  <c:v>344</c:v>
                </c:pt>
                <c:pt idx="7">
                  <c:v>361</c:v>
                </c:pt>
                <c:pt idx="8">
                  <c:v>271</c:v>
                </c:pt>
                <c:pt idx="9">
                  <c:v>287</c:v>
                </c:pt>
                <c:pt idx="10">
                  <c:v>254</c:v>
                </c:pt>
                <c:pt idx="11">
                  <c:v>243</c:v>
                </c:pt>
                <c:pt idx="12" formatCode="0.0">
                  <c:v>245.58540000000005</c:v>
                </c:pt>
                <c:pt idx="13" formatCode="0.0">
                  <c:v>243.5532</c:v>
                </c:pt>
                <c:pt idx="14" formatCode="0.0">
                  <c:v>261.70389999999986</c:v>
                </c:pt>
                <c:pt idx="15" formatCode="0.0">
                  <c:v>267.28829999999988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F0E-492D-A8AD-9E5405D2E7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7224832"/>
        <c:axId val="127296256"/>
      </c:lineChart>
      <c:catAx>
        <c:axId val="127224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aseline="0"/>
            </a:pPr>
            <a:endParaRPr lang="en-US"/>
          </a:p>
        </c:txPr>
        <c:crossAx val="127296256"/>
        <c:crosses val="autoZero"/>
        <c:auto val="1"/>
        <c:lblAlgn val="ctr"/>
        <c:lblOffset val="100"/>
        <c:tickLblSkip val="3"/>
        <c:noMultiLvlLbl val="0"/>
      </c:catAx>
      <c:valAx>
        <c:axId val="12729625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 Adult mortality rates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27224832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2500" baseline="0"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01EC02C-9D39-4731-88E2-699424C9F8D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732083-010B-431A-93C0-FDFE389A2EE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D1B4D4-E136-4807-8531-A79E25FF6B84}" type="datetimeFigureOut">
              <a:rPr lang="en-GB" smtClean="0"/>
              <a:t>30/11/2022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370E18-7BCF-421D-8F13-9B290E7758F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D7A023-EEF5-42AF-A871-C8B2C675124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6EA184-488E-45FC-AA44-4578057E3A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27075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8C0C5C-78E0-42D1-93E9-AE1A4D02DEE8}" type="datetimeFigureOut">
              <a:rPr lang="en-US" smtClean="0"/>
              <a:pPr/>
              <a:t>11/30/2022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7115FF-8B5B-42E9-BDD8-19619F6E24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323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9144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8288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27432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36576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45720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64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4008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52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D3E1D5D-09F6-4C5B-8FE1-AEC7C9B820C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66448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7115FF-8B5B-42E9-BDD8-19619F6E242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9881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7115FF-8B5B-42E9-BDD8-19619F6E242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8423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7115FF-8B5B-42E9-BDD8-19619F6E242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9292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8A82BB6-D3F0-4924-AEC5-8C3282952AB0}" type="slidenum">
              <a:rPr lang="en-US" altLang="en-US">
                <a:latin typeface="Calibri" panose="020F0502020204030204" pitchFamily="34" charset="0"/>
              </a:rPr>
              <a:pPr eaLnBrk="1" hangingPunct="1"/>
              <a:t>15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67613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8A82BB6-D3F0-4924-AEC5-8C3282952AB0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66573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8A82BB6-D3F0-4924-AEC5-8C3282952AB0}" type="slidenum">
              <a:rPr lang="en-US" altLang="en-US">
                <a:latin typeface="Calibri" panose="020F0502020204030204" pitchFamily="34" charset="0"/>
              </a:rPr>
              <a:pPr eaLnBrk="1" hangingPunct="1"/>
              <a:t>3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6732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055"/>
          <p:cNvSpPr txBox="1">
            <a:spLocks noGrp="1" noChangeArrowheads="1"/>
          </p:cNvSpPr>
          <p:nvPr/>
        </p:nvSpPr>
        <p:spPr bwMode="auto">
          <a:xfrm>
            <a:off x="3875088" y="8675688"/>
            <a:ext cx="2982912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2A47574-9FC0-40DA-ACBF-BB9032F396BF}" type="slidenum"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5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394227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7115FF-8B5B-42E9-BDD8-19619F6E242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1349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7115FF-8B5B-42E9-BDD8-19619F6E242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746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7115FF-8B5B-42E9-BDD8-19619F6E242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2449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7115FF-8B5B-42E9-BDD8-19619F6E242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0647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7115FF-8B5B-42E9-BDD8-19619F6E242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941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4260851"/>
            <a:ext cx="15544800" cy="29400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7772400"/>
            <a:ext cx="12801600" cy="3505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572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400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7315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E0B87-ECC5-44E0-AF17-7A61AC2AF9AF}" type="datetimeFigureOut">
              <a:rPr lang="en-US"/>
              <a:pPr>
                <a:defRPr/>
              </a:pPr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9B7CFF-ADD2-4456-AD60-B94882F025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75505-2A11-43D1-9327-F018EBD2D2C3}" type="datetimeFigureOut">
              <a:rPr lang="en-US"/>
              <a:pPr>
                <a:defRPr/>
              </a:pPr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36CB81-C678-4B9E-A38B-BE1FAC5AD5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258800" y="549277"/>
            <a:ext cx="4114800" cy="117030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549277"/>
            <a:ext cx="12039600" cy="117030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8396D6-AA45-4F78-91E0-0B91202C2F02}" type="datetimeFigureOut">
              <a:rPr lang="en-US"/>
              <a:pPr>
                <a:defRPr/>
              </a:pPr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DD9636-D157-458D-B195-58DD14C592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DD83B3-B518-4E63-88B0-9C66B4A52FA9}" type="datetimeFigureOut">
              <a:rPr lang="en-US"/>
              <a:pPr>
                <a:defRPr/>
              </a:pPr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41A7EA-B4FE-4C32-BE02-4A8F458829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26" y="8813801"/>
            <a:ext cx="15544800" cy="2724150"/>
          </a:xfrm>
        </p:spPr>
        <p:txBody>
          <a:bodyPr anchor="t"/>
          <a:lstStyle>
            <a:lvl1pPr algn="l">
              <a:defRPr sz="8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4626" y="5813427"/>
            <a:ext cx="15544800" cy="3000374"/>
          </a:xfrm>
        </p:spPr>
        <p:txBody>
          <a:bodyPr anchor="b"/>
          <a:lstStyle>
            <a:lvl1pPr marL="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BB4985-DADA-41F0-ABA6-82E13AA905BC}" type="datetimeFigureOut">
              <a:rPr lang="en-US"/>
              <a:pPr>
                <a:defRPr/>
              </a:pPr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53CE57-4DDA-4FE0-88AA-E873593C6C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3200401"/>
            <a:ext cx="8077200" cy="9051926"/>
          </a:xfrm>
        </p:spPr>
        <p:txBody>
          <a:bodyPr/>
          <a:lstStyle>
            <a:lvl1pPr>
              <a:defRPr sz="5600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96400" y="3200401"/>
            <a:ext cx="8077200" cy="9051926"/>
          </a:xfrm>
        </p:spPr>
        <p:txBody>
          <a:bodyPr/>
          <a:lstStyle>
            <a:lvl1pPr>
              <a:defRPr sz="5600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AACA0C-4CD1-42C5-9B71-AB505C008E19}" type="datetimeFigureOut">
              <a:rPr lang="en-US"/>
              <a:pPr>
                <a:defRPr/>
              </a:pPr>
              <a:t>11/30/2022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52F345-D49E-48C6-951D-5E0D9E9A7D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070226"/>
            <a:ext cx="8080376" cy="12795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4349750"/>
            <a:ext cx="8080376" cy="7902576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90051" y="3070226"/>
            <a:ext cx="8083550" cy="12795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90051" y="4349750"/>
            <a:ext cx="8083550" cy="7902576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50A309-8984-4CEE-99CC-6A01C81657A2}" type="datetimeFigureOut">
              <a:rPr lang="en-US"/>
              <a:pPr>
                <a:defRPr/>
              </a:pPr>
              <a:t>11/30/2022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04BBE1-37D7-47A5-9BEC-2C8190ED40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A7FEE2-E245-4BC9-9CB5-A0AD3B5AACC7}" type="datetimeFigureOut">
              <a:rPr lang="en-US"/>
              <a:pPr>
                <a:defRPr/>
              </a:pPr>
              <a:t>11/30/2022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58ADA5-FD93-44F2-8238-F56AB728DA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AD9F5-D727-478E-A700-771F8FE93F86}" type="datetimeFigureOut">
              <a:rPr lang="en-US"/>
              <a:pPr>
                <a:defRPr/>
              </a:pPr>
              <a:t>11/30/2022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0DE358-3A10-4FE6-93F5-5BE28B9742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546100"/>
            <a:ext cx="6016626" cy="2324100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50100" y="546101"/>
            <a:ext cx="10223500" cy="11706226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1" y="2870201"/>
            <a:ext cx="6016626" cy="9382126"/>
          </a:xfrm>
        </p:spPr>
        <p:txBody>
          <a:bodyPr/>
          <a:lstStyle>
            <a:lvl1pPr marL="0" indent="0">
              <a:buNone/>
              <a:defRPr sz="28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E9DBF-31B0-4902-8C10-65448FEFDCAA}" type="datetimeFigureOut">
              <a:rPr lang="en-US"/>
              <a:pPr>
                <a:defRPr/>
              </a:pPr>
              <a:t>11/30/2022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7D24A4-20E0-4F44-9E9A-B4CC615187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4576" y="9601200"/>
            <a:ext cx="10972800" cy="1133476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84576" y="1225550"/>
            <a:ext cx="10972800" cy="8229600"/>
          </a:xfrm>
        </p:spPr>
        <p:txBody>
          <a:bodyPr rtlCol="0">
            <a:normAutofit/>
          </a:bodyPr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84576" y="10734676"/>
            <a:ext cx="10972800" cy="1609724"/>
          </a:xfrm>
        </p:spPr>
        <p:txBody>
          <a:bodyPr/>
          <a:lstStyle>
            <a:lvl1pPr marL="0" indent="0">
              <a:buNone/>
              <a:defRPr sz="28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78E93-660B-4FFF-A76C-E97094AB2A74}" type="datetimeFigureOut">
              <a:rPr lang="en-US"/>
              <a:pPr>
                <a:defRPr/>
              </a:pPr>
              <a:t>11/30/2022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432ACD-D955-4124-8BE0-70149E1D28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914400" y="549276"/>
            <a:ext cx="164592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14400" y="3200401"/>
            <a:ext cx="16459200" cy="9051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4400" y="12712701"/>
            <a:ext cx="42672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24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94009CB-2D61-439A-A6BC-BB7CAC2ED228}" type="datetimeFigureOut">
              <a:rPr lang="en-US"/>
              <a:pPr>
                <a:defRPr/>
              </a:pPr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8400" y="12712701"/>
            <a:ext cx="57912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106400" y="12712701"/>
            <a:ext cx="42672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24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FC68957-0AA8-4D25-8F4D-B5EA22F32B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88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88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88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8800">
          <a:solidFill>
            <a:schemeClr val="tx1"/>
          </a:solidFill>
          <a:latin typeface="Calibri" pitchFamily="34" charset="0"/>
        </a:defRPr>
      </a:lvl5pPr>
      <a:lvl6pPr marL="914400" algn="ctr" rtl="0" fontAlgn="base">
        <a:spcBef>
          <a:spcPct val="0"/>
        </a:spcBef>
        <a:spcAft>
          <a:spcPct val="0"/>
        </a:spcAft>
        <a:defRPr sz="8800">
          <a:solidFill>
            <a:schemeClr val="tx1"/>
          </a:solidFill>
          <a:latin typeface="Calibri" pitchFamily="34" charset="0"/>
        </a:defRPr>
      </a:lvl6pPr>
      <a:lvl7pPr marL="1828800" algn="ctr" rtl="0" fontAlgn="base">
        <a:spcBef>
          <a:spcPct val="0"/>
        </a:spcBef>
        <a:spcAft>
          <a:spcPct val="0"/>
        </a:spcAft>
        <a:defRPr sz="8800">
          <a:solidFill>
            <a:schemeClr val="tx1"/>
          </a:solidFill>
          <a:latin typeface="Calibri" pitchFamily="34" charset="0"/>
        </a:defRPr>
      </a:lvl7pPr>
      <a:lvl8pPr marL="2743200" algn="ctr" rtl="0" fontAlgn="base">
        <a:spcBef>
          <a:spcPct val="0"/>
        </a:spcBef>
        <a:spcAft>
          <a:spcPct val="0"/>
        </a:spcAft>
        <a:defRPr sz="8800">
          <a:solidFill>
            <a:schemeClr val="tx1"/>
          </a:solidFill>
          <a:latin typeface="Calibri" pitchFamily="34" charset="0"/>
        </a:defRPr>
      </a:lvl8pPr>
      <a:lvl9pPr marL="3657600" algn="ctr" rtl="0" fontAlgn="base">
        <a:spcBef>
          <a:spcPct val="0"/>
        </a:spcBef>
        <a:spcAft>
          <a:spcPct val="0"/>
        </a:spcAft>
        <a:defRPr sz="8800">
          <a:solidFill>
            <a:schemeClr val="tx1"/>
          </a:solidFill>
          <a:latin typeface="Calibri" pitchFamily="34" charset="0"/>
        </a:defRPr>
      </a:lvl9pPr>
    </p:titleStyle>
    <p:bodyStyle>
      <a:lvl1pPr marL="685800" indent="-6858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1pPr>
      <a:lvl2pPr marL="1485900" indent="-5715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56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40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mailto:aabawah@ug.edu.gh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610597" y="189381"/>
            <a:ext cx="17610221" cy="6187171"/>
          </a:xfrm>
        </p:spPr>
        <p:txBody>
          <a:bodyPr/>
          <a:lstStyle/>
          <a:p>
            <a:br>
              <a:rPr lang="en-US" altLang="en-US" sz="4800" b="1" dirty="0">
                <a:solidFill>
                  <a:schemeClr val="bg1"/>
                </a:solidFill>
              </a:rPr>
            </a:br>
            <a:r>
              <a:rPr lang="en-US" sz="60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Levels and Trends of Adult Mortality in Sub-Saharan Africa</a:t>
            </a:r>
            <a:br>
              <a:rPr lang="en-US" sz="6400" b="1" dirty="0">
                <a:solidFill>
                  <a:schemeClr val="bg1"/>
                </a:solidFill>
              </a:rPr>
            </a:br>
            <a:br>
              <a:rPr lang="en-US" altLang="en-US" sz="6400" b="1" dirty="0">
                <a:solidFill>
                  <a:schemeClr val="bg1"/>
                </a:solidFill>
              </a:rPr>
            </a:br>
            <a:br>
              <a:rPr lang="en-US" altLang="en-US" sz="6400" b="1" dirty="0">
                <a:solidFill>
                  <a:schemeClr val="bg1"/>
                </a:solidFill>
              </a:rPr>
            </a:br>
            <a:endParaRPr lang="en-US" sz="64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EC74B71-4A5C-8252-CF28-E8167D19C7BA}"/>
              </a:ext>
            </a:extLst>
          </p:cNvPr>
          <p:cNvSpPr/>
          <p:nvPr/>
        </p:nvSpPr>
        <p:spPr>
          <a:xfrm>
            <a:off x="1439144" y="9954344"/>
            <a:ext cx="15265696" cy="295232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24AF8D3-EE56-C535-8A60-928DBE0C04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0653" y="9932557"/>
            <a:ext cx="16362947" cy="3069494"/>
          </a:xfrm>
          <a:prstGeom prst="rect">
            <a:avLst/>
          </a:prstGeom>
        </p:spPr>
      </p:pic>
      <p:sp>
        <p:nvSpPr>
          <p:cNvPr id="3" name="TextBox 1">
            <a:extLst>
              <a:ext uri="{FF2B5EF4-FFF2-40B4-BE49-F238E27FC236}">
                <a16:creationId xmlns:a16="http://schemas.microsoft.com/office/drawing/2014/main" id="{D849CAFC-035D-F6EE-B64F-4DEE309FF846}"/>
              </a:ext>
            </a:extLst>
          </p:cNvPr>
          <p:cNvSpPr txBox="1"/>
          <p:nvPr/>
        </p:nvSpPr>
        <p:spPr>
          <a:xfrm>
            <a:off x="1857874" y="4173409"/>
            <a:ext cx="146685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2743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3657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4572000" algn="l" defTabSz="18288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5486400" algn="l" defTabSz="18288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6400800" algn="l" defTabSz="18288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7315200" algn="l" defTabSz="18288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Ayaga A. Bawah, PhD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Regional Institute for Population Studies (RIPS)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University of Ghana, Accra, Ghana</a:t>
            </a:r>
            <a:endParaRPr kumimoji="0" lang="en-GH" sz="3200" b="1" i="0" u="none" strike="noStrike" kern="1200" cap="none" spc="0" normalizeH="0" baseline="0" noProof="0" dirty="0">
              <a:ln>
                <a:noFill/>
              </a:ln>
              <a:solidFill>
                <a:srgbClr val="EEECE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70A077-DF6F-54E3-E33D-3D3AEC30737E}"/>
              </a:ext>
            </a:extLst>
          </p:cNvPr>
          <p:cNvSpPr txBox="1"/>
          <p:nvPr/>
        </p:nvSpPr>
        <p:spPr>
          <a:xfrm>
            <a:off x="3054507" y="6858000"/>
            <a:ext cx="12722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Presentation prepared for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Africa Mortality Symposium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30</a:t>
            </a:r>
            <a:r>
              <a:rPr kumimoji="0" lang="en-US" sz="3200" b="0" i="0" u="none" strike="noStrike" kern="1200" cap="none" spc="0" normalizeH="0" baseline="3000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November 2022 </a:t>
            </a:r>
          </a:p>
        </p:txBody>
      </p:sp>
    </p:spTree>
    <p:extLst>
      <p:ext uri="{BB962C8B-B14F-4D97-AF65-F5344CB8AC3E}">
        <p14:creationId xmlns:p14="http://schemas.microsoft.com/office/powerpoint/2010/main" val="314060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AC50D-9FBF-DF45-89FE-B5A69A35C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26253"/>
            <a:ext cx="18285770" cy="2286000"/>
          </a:xfrm>
        </p:spPr>
        <p:txBody>
          <a:bodyPr/>
          <a:lstStyle/>
          <a:p>
            <a:r>
              <a:rPr lang="en-US" sz="6000" b="1" i="0" u="none" strike="noStrike" baseline="0" dirty="0">
                <a:solidFill>
                  <a:schemeClr val="bg1"/>
                </a:solidFill>
                <a:latin typeface="PyjkcpQwycxgAdvTTb5929f4c"/>
              </a:rPr>
              <a:t>Adult mortality rates by place of residence</a:t>
            </a:r>
            <a:br>
              <a:rPr lang="en-US" sz="6000" b="1" i="0" u="none" strike="noStrike" baseline="0" dirty="0">
                <a:solidFill>
                  <a:schemeClr val="bg1"/>
                </a:solidFill>
                <a:latin typeface="PyjkcpQwycxgAdvTTb5929f4c"/>
              </a:rPr>
            </a:br>
            <a:r>
              <a:rPr lang="en-US" sz="6000" b="1" i="0" u="none" strike="noStrike" baseline="0" dirty="0">
                <a:solidFill>
                  <a:schemeClr val="bg1"/>
                </a:solidFill>
                <a:latin typeface="PyjkcpQwycxgAdvTTb5929f4c"/>
              </a:rPr>
              <a:t> </a:t>
            </a:r>
            <a:r>
              <a:rPr lang="en-US" sz="6000" b="1" i="0" u="none" strike="noStrike" baseline="0" dirty="0" err="1">
                <a:solidFill>
                  <a:schemeClr val="bg1"/>
                </a:solidFill>
                <a:latin typeface="PyjkcpQwycxgAdvTTb5929f4c"/>
              </a:rPr>
              <a:t>Kersa</a:t>
            </a:r>
            <a:r>
              <a:rPr lang="en-US" sz="6000" b="1" i="0" u="none" strike="noStrike" baseline="0" dirty="0">
                <a:solidFill>
                  <a:schemeClr val="bg1"/>
                </a:solidFill>
                <a:latin typeface="PyjkcpQwycxgAdvTTb5929f4c"/>
              </a:rPr>
              <a:t> HDSS 2008</a:t>
            </a:r>
            <a:r>
              <a:rPr lang="en-US" sz="6000" b="1" i="0" u="none" strike="noStrike" baseline="0" dirty="0">
                <a:solidFill>
                  <a:schemeClr val="bg1"/>
                </a:solidFill>
                <a:latin typeface="CttylxCmtgvjAdvTTb5929f4c+20"/>
              </a:rPr>
              <a:t>–</a:t>
            </a:r>
            <a:r>
              <a:rPr lang="en-US" sz="6000" b="1" i="0" u="none" strike="noStrike" baseline="0" dirty="0">
                <a:solidFill>
                  <a:schemeClr val="bg1"/>
                </a:solidFill>
                <a:latin typeface="PyjkcpQwycxgAdvTTb5929f4c"/>
              </a:rPr>
              <a:t>2013</a:t>
            </a:r>
            <a:endParaRPr lang="aa-ET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8ACD4BD-DAA5-3CDF-C0F9-40AA34FF40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27834" y="12191999"/>
            <a:ext cx="5757936" cy="108012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1305296-3B38-BB32-9F09-991E0A74E9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117606"/>
            <a:ext cx="18288000" cy="1059839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EFA2A7A-06DE-C802-B87B-A698E2E29B00}"/>
              </a:ext>
            </a:extLst>
          </p:cNvPr>
          <p:cNvSpPr txBox="1"/>
          <p:nvPr/>
        </p:nvSpPr>
        <p:spPr>
          <a:xfrm>
            <a:off x="12961313" y="11101815"/>
            <a:ext cx="48909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0" u="none" strike="noStrike" baseline="0" dirty="0">
                <a:solidFill>
                  <a:srgbClr val="131413"/>
                </a:solidFill>
                <a:latin typeface="BmqpjwTgfxxrAdvTTe45e47d2"/>
              </a:rPr>
              <a:t>Source: </a:t>
            </a:r>
            <a:r>
              <a:rPr lang="en-US" sz="3200" b="0" i="1" u="none" strike="noStrike" baseline="0" dirty="0" err="1">
                <a:solidFill>
                  <a:srgbClr val="131413"/>
                </a:solidFill>
                <a:latin typeface="BmqpjwTgfxxrAdvTTe45e47d2"/>
              </a:rPr>
              <a:t>Ashenafi</a:t>
            </a:r>
            <a:r>
              <a:rPr lang="en-US" sz="3200" b="0" i="1" u="none" strike="noStrike" baseline="0" dirty="0">
                <a:solidFill>
                  <a:srgbClr val="131413"/>
                </a:solidFill>
                <a:latin typeface="BmqpjwTgfxxrAdvTTe45e47d2"/>
              </a:rPr>
              <a:t> </a:t>
            </a:r>
            <a:r>
              <a:rPr lang="en-US" sz="3200" b="0" i="1" u="none" strike="noStrike" baseline="0" dirty="0">
                <a:solidFill>
                  <a:srgbClr val="131413"/>
                </a:solidFill>
                <a:latin typeface="VhsrrwLkthrkAdvTT7329fd89.I"/>
              </a:rPr>
              <a:t>et al. 2017</a:t>
            </a:r>
            <a:r>
              <a:rPr lang="en-US" sz="3200" b="0" i="0" u="none" strike="noStrike" baseline="0" dirty="0">
                <a:solidFill>
                  <a:srgbClr val="131413"/>
                </a:solidFill>
                <a:latin typeface="VhsrrwLkthrkAdvTT7329fd89.I"/>
              </a:rPr>
              <a:t>. Population Health Metrics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76760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5DD2DB-4BFC-E50D-B6AD-A38DFF8C76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43231"/>
            <a:ext cx="18285770" cy="104701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DFAC50D-9FBF-DF45-89FE-B5A69A35C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06746"/>
            <a:ext cx="18285770" cy="2286000"/>
          </a:xfrm>
        </p:spPr>
        <p:txBody>
          <a:bodyPr/>
          <a:lstStyle/>
          <a:p>
            <a:r>
              <a:rPr lang="en-US" sz="5400" b="1" dirty="0">
                <a:solidFill>
                  <a:schemeClr val="bg1"/>
                </a:solidFill>
                <a:latin typeface="Arial "/>
              </a:rPr>
              <a:t>Monthly Mortality Rates for Adults 15 + from Kilifi HDSS, Rural Coastal Kenya</a:t>
            </a:r>
            <a:endParaRPr lang="aa-ET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8ACD4BD-DAA5-3CDF-C0F9-40AA34FF40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27834" y="12192000"/>
            <a:ext cx="5757936" cy="10801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6466018-A71C-72EE-90FC-89862A67B652}"/>
              </a:ext>
            </a:extLst>
          </p:cNvPr>
          <p:cNvSpPr txBox="1"/>
          <p:nvPr/>
        </p:nvSpPr>
        <p:spPr>
          <a:xfrm>
            <a:off x="10422082" y="5577695"/>
            <a:ext cx="7865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Source: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Otiende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et al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2021.</a:t>
            </a:r>
            <a:r>
              <a:rPr lang="en-US" sz="2400" b="0" i="0" u="none" strike="noStrike" baseline="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Wellcome</a:t>
            </a:r>
            <a:r>
              <a:rPr lang="en-US" sz="2400" b="0" i="0" u="none" strike="noStrike" baseline="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Open Research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08103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AC50D-9FBF-DF45-89FE-B5A69A35C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43880"/>
            <a:ext cx="18285770" cy="2286000"/>
          </a:xfrm>
        </p:spPr>
        <p:txBody>
          <a:bodyPr/>
          <a:lstStyle/>
          <a:p>
            <a:r>
              <a:rPr lang="en-US" sz="6000" b="1" i="0" u="none" strike="noStrike" baseline="0" dirty="0">
                <a:solidFill>
                  <a:schemeClr val="bg1"/>
                </a:solidFill>
                <a:latin typeface="PyjkcpQwycxgAdvTTb5929f4c"/>
              </a:rPr>
              <a:t>Trends in Adult </a:t>
            </a:r>
            <a:r>
              <a:rPr lang="en-US" sz="6000" b="1" dirty="0">
                <a:solidFill>
                  <a:schemeClr val="bg1"/>
                </a:solidFill>
                <a:latin typeface="PyjkcpQwycxgAdvTTb5929f4c"/>
              </a:rPr>
              <a:t>M</a:t>
            </a:r>
            <a:r>
              <a:rPr lang="en-US" sz="6000" b="1" i="0" u="none" strike="noStrike" baseline="0" dirty="0">
                <a:solidFill>
                  <a:schemeClr val="bg1"/>
                </a:solidFill>
                <a:latin typeface="PyjkcpQwycxgAdvTTb5929f4c"/>
              </a:rPr>
              <a:t>ortality </a:t>
            </a:r>
            <a:r>
              <a:rPr lang="en-US" sz="6000" b="1" dirty="0">
                <a:solidFill>
                  <a:schemeClr val="bg1"/>
                </a:solidFill>
                <a:latin typeface="PyjkcpQwycxgAdvTTb5929f4c"/>
              </a:rPr>
              <a:t>R</a:t>
            </a:r>
            <a:r>
              <a:rPr lang="en-US" sz="6000" b="1" i="0" u="none" strike="noStrike" baseline="0" dirty="0">
                <a:solidFill>
                  <a:schemeClr val="bg1"/>
                </a:solidFill>
                <a:latin typeface="PyjkcpQwycxgAdvTTb5929f4c"/>
              </a:rPr>
              <a:t>ates by Sex, Rural South Africa, </a:t>
            </a:r>
            <a:r>
              <a:rPr lang="en-US" sz="6000" b="1" dirty="0">
                <a:solidFill>
                  <a:schemeClr val="bg1"/>
                </a:solidFill>
                <a:latin typeface="PyjkcpQwycxgAdvTTb5929f4c"/>
              </a:rPr>
              <a:t>Agincourt</a:t>
            </a:r>
            <a:r>
              <a:rPr lang="en-US" sz="6000" b="1" i="0" u="none" strike="noStrike" baseline="0" dirty="0">
                <a:solidFill>
                  <a:schemeClr val="bg1"/>
                </a:solidFill>
                <a:latin typeface="PyjkcpQwycxgAdvTTb5929f4c"/>
              </a:rPr>
              <a:t> HDSS 1993-2013</a:t>
            </a:r>
            <a:endParaRPr lang="aa-ET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8ACD4BD-DAA5-3CDF-C0F9-40AA34FF40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27834" y="12192000"/>
            <a:ext cx="5757936" cy="108012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C2651B3-40EE-7014-B9CB-5768B3AA29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051020"/>
            <a:ext cx="18175836" cy="1066497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7E5D32E-3DBF-A960-9C43-3B12B847268E}"/>
              </a:ext>
            </a:extLst>
          </p:cNvPr>
          <p:cNvSpPr txBox="1"/>
          <p:nvPr/>
        </p:nvSpPr>
        <p:spPr>
          <a:xfrm>
            <a:off x="314989" y="13010510"/>
            <a:ext cx="95669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0" u="none" strike="noStrike" baseline="0" dirty="0">
                <a:solidFill>
                  <a:srgbClr val="131413"/>
                </a:solidFill>
                <a:latin typeface="SgbfqjAdvTTe45e47d2"/>
              </a:rPr>
              <a:t>Source</a:t>
            </a:r>
            <a:r>
              <a:rPr lang="en-US" sz="2800" b="0" i="0" u="none" strike="noStrike" baseline="0" dirty="0">
                <a:solidFill>
                  <a:srgbClr val="131413"/>
                </a:solidFill>
                <a:latin typeface="SgbfqjAdvTTe45e47d2"/>
              </a:rPr>
              <a:t>: </a:t>
            </a:r>
            <a:r>
              <a:rPr lang="en-US" sz="2800" b="0" i="1" u="none" strike="noStrike" baseline="0" dirty="0" err="1">
                <a:solidFill>
                  <a:srgbClr val="131413"/>
                </a:solidFill>
                <a:latin typeface="SgbfqjAdvTTe45e47d2"/>
              </a:rPr>
              <a:t>Kabudula</a:t>
            </a:r>
            <a:r>
              <a:rPr lang="en-US" sz="2800" b="0" i="1" u="none" strike="noStrike" baseline="0" dirty="0">
                <a:solidFill>
                  <a:srgbClr val="131413"/>
                </a:solidFill>
                <a:latin typeface="SgbfqjAdvTTe45e47d2"/>
              </a:rPr>
              <a:t> </a:t>
            </a:r>
            <a:r>
              <a:rPr lang="en-US" sz="2800" b="0" i="1" u="none" strike="noStrike" baseline="0" dirty="0">
                <a:solidFill>
                  <a:srgbClr val="131413"/>
                </a:solidFill>
                <a:latin typeface="PpscwwAdvTT7329fd89.I"/>
              </a:rPr>
              <a:t>et al</a:t>
            </a:r>
            <a:r>
              <a:rPr lang="en-US" sz="2800" b="0" i="0" u="none" strike="noStrike" baseline="0" dirty="0">
                <a:solidFill>
                  <a:srgbClr val="131413"/>
                </a:solidFill>
                <a:latin typeface="PpscwwAdvTT7329fd89.I"/>
              </a:rPr>
              <a:t>. 2017. BMC Public Health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689404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AC50D-9FBF-DF45-89FE-B5A69A35C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670305"/>
            <a:ext cx="17297400" cy="2286000"/>
          </a:xfrm>
        </p:spPr>
        <p:txBody>
          <a:bodyPr/>
          <a:lstStyle/>
          <a:p>
            <a:pPr algn="ctr" rtl="0">
              <a:defRPr sz="1400" b="1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n-US" sz="6000" dirty="0">
                <a:solidFill>
                  <a:schemeClr val="bg1"/>
                </a:solidFill>
              </a:rPr>
              <a:t>Female Probabilities of Dying between Exact Age 15 and 50 (35q15)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A27B642-FF62-D786-7D0D-C0F1EB15FD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27834" y="12192000"/>
            <a:ext cx="5757936" cy="10801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85A9330-2527-624C-BD9A-3E0E43FA2E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157968"/>
            <a:ext cx="18285770" cy="10513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4116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AC50D-9FBF-DF45-89FE-B5A69A35C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794057"/>
            <a:ext cx="17297400" cy="2286000"/>
          </a:xfrm>
        </p:spPr>
        <p:txBody>
          <a:bodyPr/>
          <a:lstStyle/>
          <a:p>
            <a:pPr algn="ctr" rtl="0">
              <a:defRPr sz="1400" b="1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n-US" sz="6000" dirty="0">
                <a:solidFill>
                  <a:schemeClr val="bg1"/>
                </a:solidFill>
              </a:rPr>
              <a:t>Male Probabilities of Dying between Exact Age 15 and 50 (35q15)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A27B642-FF62-D786-7D0D-C0F1EB15FD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27834" y="12192000"/>
            <a:ext cx="5757936" cy="10801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EA6B380-A298-173C-2128-892867764E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158837"/>
            <a:ext cx="18272486" cy="1055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5661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114300" y="449288"/>
            <a:ext cx="18059400" cy="2286000"/>
          </a:xfrm>
        </p:spPr>
        <p:txBody>
          <a:bodyPr/>
          <a:lstStyle/>
          <a:p>
            <a:pPr eaLnBrk="1" hangingPunct="1"/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</a:rPr>
              <a:t>Discussion  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708630" y="3325091"/>
            <a:ext cx="17132803" cy="9296400"/>
          </a:xfrm>
        </p:spPr>
        <p:txBody>
          <a:bodyPr/>
          <a:lstStyle/>
          <a:p>
            <a:pPr marL="800100">
              <a:spcAft>
                <a:spcPts val="600"/>
              </a:spcAft>
            </a:pP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Data from the HDSS show that adult mortality has been declining</a:t>
            </a:r>
          </a:p>
          <a:p>
            <a:pPr marL="1600200" lvl="1">
              <a:spcAft>
                <a:spcPts val="600"/>
              </a:spcAft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Nevertheless, adult mortality remains high </a:t>
            </a:r>
          </a:p>
          <a:p>
            <a:pPr marL="1600200" lvl="1">
              <a:spcAft>
                <a:spcPts val="600"/>
              </a:spcAft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Results from Agincourt HDSS site in rural South Africa showed the impact of HIV on adult mortality</a:t>
            </a:r>
          </a:p>
          <a:p>
            <a:pPr marL="800100">
              <a:spcAft>
                <a:spcPts val="600"/>
              </a:spcAft>
            </a:pP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Similarly, DHS data showed that while adult mortality is declining, it still remains high</a:t>
            </a:r>
          </a:p>
          <a:p>
            <a:pPr marL="800100">
              <a:spcAft>
                <a:spcPts val="600"/>
              </a:spcAft>
            </a:pP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HDSS data provide opportunities for monitoring progress of interventions at the local/community level </a:t>
            </a:r>
          </a:p>
          <a:p>
            <a:pPr marL="800100">
              <a:spcAft>
                <a:spcPts val="600"/>
              </a:spcAft>
            </a:pP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Further research is needed to get more understanding of adult mortality in SSA  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E8DC642-A6C9-51A5-D91B-8AF17A6482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27834" y="12186592"/>
            <a:ext cx="5757936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164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70990-2C2F-78C8-25A2-6FF256B58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E3774E-86CB-CE04-0236-4A863FC58B19}"/>
              </a:ext>
            </a:extLst>
          </p:cNvPr>
          <p:cNvSpPr txBox="1"/>
          <p:nvPr/>
        </p:nvSpPr>
        <p:spPr>
          <a:xfrm>
            <a:off x="1148315" y="3704903"/>
            <a:ext cx="16225285" cy="863313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Adult mortality rates, as reflected in both general adult mortality figures, as well as the maternal mortality rates, remain high but on the decline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10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However, levels vary across HDSS sites and sub-regions</a:t>
            </a:r>
            <a:endParaRPr lang="en-GB" sz="44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14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Data still scarce on adult mortality in SSA so there is need to invest in generating evidence on trends and patterns in adult mortality 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14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3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6F936D-F9A1-4633-1288-90655950AD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27834" y="12192000"/>
            <a:ext cx="5757936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4981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A619AA6-0021-8425-32FB-CEE0936D7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8229600"/>
            <a:ext cx="15544800" cy="2724150"/>
          </a:xfrm>
        </p:spPr>
        <p:txBody>
          <a:bodyPr/>
          <a:lstStyle/>
          <a:p>
            <a:pPr algn="ctr"/>
            <a:r>
              <a:rPr lang="en-US" cap="none" dirty="0"/>
              <a:t>Thank you for your attention</a:t>
            </a:r>
            <a:br>
              <a:rPr lang="en-US" cap="none" dirty="0"/>
            </a:br>
            <a:r>
              <a:rPr lang="en-US" cap="none" dirty="0"/>
              <a:t>Email: </a:t>
            </a:r>
            <a:r>
              <a:rPr lang="en-US" cap="none" dirty="0">
                <a:hlinkClick r:id="rId2"/>
              </a:rPr>
              <a:t>aabawah@ug.edu.gh</a:t>
            </a:r>
            <a:r>
              <a:rPr lang="en-US" cap="none" dirty="0"/>
              <a:t> </a:t>
            </a:r>
            <a:endParaRPr lang="en-GB" cap="none" dirty="0"/>
          </a:p>
        </p:txBody>
      </p:sp>
      <p:pic>
        <p:nvPicPr>
          <p:cNvPr id="6" name="Picture 5" descr="Graphical user interface, logo&#10;&#10;Description automatically generated">
            <a:extLst>
              <a:ext uri="{FF2B5EF4-FFF2-40B4-BE49-F238E27FC236}">
                <a16:creationId xmlns:a16="http://schemas.microsoft.com/office/drawing/2014/main" id="{97F0DDC1-6796-55AF-3D2E-131A8222CD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600" y="3531862"/>
            <a:ext cx="5059842" cy="4088137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4F1AE4D6-5F11-A1B8-7239-B54FBB4C9B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0" y="3499959"/>
            <a:ext cx="4699978" cy="412004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1964E61-A384-FC4C-53AD-F95F5986B7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27834" y="12192000"/>
            <a:ext cx="5757936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847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Outline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1475874" y="3200400"/>
            <a:ext cx="16583526" cy="9966324"/>
          </a:xfrm>
        </p:spPr>
        <p:txBody>
          <a:bodyPr/>
          <a:lstStyle/>
          <a:p>
            <a:pPr eaLnBrk="1" hangingPunct="1"/>
            <a:r>
              <a:rPr lang="en-US" sz="5400" dirty="0">
                <a:latin typeface="arial" panose="020B0604020202020204" pitchFamily="34" charset="0"/>
              </a:rPr>
              <a:t>Introduction</a:t>
            </a:r>
          </a:p>
          <a:p>
            <a:r>
              <a:rPr lang="en-US" sz="5400" dirty="0">
                <a:latin typeface="arial" panose="020B0604020202020204" pitchFamily="34" charset="0"/>
              </a:rPr>
              <a:t>Data and methods</a:t>
            </a:r>
          </a:p>
          <a:p>
            <a:r>
              <a:rPr lang="en-US" sz="5400" dirty="0">
                <a:latin typeface="arial" panose="020B0604020202020204" pitchFamily="34" charset="0"/>
              </a:rPr>
              <a:t>Results – trends and patterns of adult mortality</a:t>
            </a:r>
          </a:p>
          <a:p>
            <a:r>
              <a:rPr lang="en-US" sz="5400" dirty="0">
                <a:latin typeface="arial" panose="020B0604020202020204" pitchFamily="34" charset="0"/>
              </a:rPr>
              <a:t>Discussion</a:t>
            </a:r>
          </a:p>
          <a:p>
            <a:r>
              <a:rPr lang="en-US" sz="5400" dirty="0">
                <a:latin typeface="arial" panose="020B0604020202020204" pitchFamily="34" charset="0"/>
              </a:rPr>
              <a:t>Conclusions </a:t>
            </a:r>
          </a:p>
          <a:p>
            <a:pPr marL="914400" lvl="1" indent="0">
              <a:buNone/>
            </a:pPr>
            <a:endParaRPr lang="en-US" sz="3200" dirty="0">
              <a:latin typeface="arial" panose="020B0604020202020204" pitchFamily="34" charset="0"/>
            </a:endParaRPr>
          </a:p>
          <a:p>
            <a:pPr eaLnBrk="1" hangingPunct="1"/>
            <a:endParaRPr lang="en-US" sz="5600" dirty="0">
              <a:latin typeface="arial" panose="020B0604020202020204" pitchFamily="34" charset="0"/>
            </a:endParaRPr>
          </a:p>
          <a:p>
            <a:pPr eaLnBrk="1" hangingPunct="1"/>
            <a:endParaRPr lang="en-US" sz="5600" dirty="0">
              <a:latin typeface="arial" panose="020B0604020202020204" pitchFamily="34" charset="0"/>
            </a:endParaRPr>
          </a:p>
          <a:p>
            <a:pPr eaLnBrk="1" hangingPunct="1"/>
            <a:endParaRPr lang="en-US" sz="5600" dirty="0">
              <a:latin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E8DC642-A6C9-51A5-D91B-8AF17A6482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27834" y="12186592"/>
            <a:ext cx="5757936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992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1143000" y="549276"/>
            <a:ext cx="16230600" cy="2286000"/>
          </a:xfrm>
        </p:spPr>
        <p:txBody>
          <a:bodyPr/>
          <a:lstStyle/>
          <a:p>
            <a:pPr algn="l" eaLnBrk="1" hangingPunct="1"/>
            <a:r>
              <a:rPr lang="en-US" alt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 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613063" y="3092480"/>
            <a:ext cx="17456727" cy="9966324"/>
          </a:xfrm>
        </p:spPr>
        <p:txBody>
          <a:bodyPr/>
          <a:lstStyle/>
          <a:p>
            <a:pPr eaLnBrk="1" hangingPunct="1"/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Adult mortality has not received much attention compared to child mortality </a:t>
            </a:r>
          </a:p>
          <a:p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Yet significant number of premature deaths among adults are reported </a:t>
            </a:r>
          </a:p>
          <a:p>
            <a:pPr lvl="1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Partly due to paucity of data on health and survival </a:t>
            </a:r>
          </a:p>
          <a:p>
            <a:pPr eaLnBrk="1" hangingPunct="1"/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In the 1970s through much of the 80s methodological innovations were developed to indirectly estimate adult mortality using census and survey data </a:t>
            </a:r>
          </a:p>
          <a:p>
            <a:pPr eaLnBrk="1" hangingPunct="1"/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Methods like Sibling History/Sisterhood, two census methods such as death distribution methods, among many were developed</a:t>
            </a:r>
          </a:p>
          <a:p>
            <a:r>
              <a:rPr lang="en-US" sz="4200" dirty="0">
                <a:solidFill>
                  <a:srgbClr val="13141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Questions</a:t>
            </a:r>
            <a:r>
              <a:rPr lang="en-US" sz="4200" dirty="0">
                <a:solidFill>
                  <a:srgbClr val="13141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were added to censuses and Demographic and Health Surveys (DHS) in various countries to capture data to estimate adult mortality</a:t>
            </a:r>
          </a:p>
          <a:p>
            <a:pPr lvl="1"/>
            <a:r>
              <a:rPr lang="en-US" sz="3600" dirty="0">
                <a:solidFill>
                  <a:srgbClr val="13141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But the reliability of these data has often been questioned</a:t>
            </a:r>
          </a:p>
          <a:p>
            <a:endParaRPr lang="en-US" sz="4200" dirty="0">
              <a:solidFill>
                <a:srgbClr val="131413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E8DC642-A6C9-51A5-D91B-8AF17A6482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27834" y="12186592"/>
            <a:ext cx="5757936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64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E3740-5975-AB47-86FA-C92B13F79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9" y="549276"/>
            <a:ext cx="16802101" cy="2286000"/>
          </a:xfrm>
        </p:spPr>
        <p:txBody>
          <a:bodyPr/>
          <a:lstStyle/>
          <a:p>
            <a:pPr algn="l"/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and Methods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BE3B2-3CA2-6BF4-E3EB-92D5659F97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</a:rPr>
              <a:t>Data from selected Health and Demographic Surveillance Systems (HDSS) sites in Africa to show levels and trends of adult mortality</a:t>
            </a:r>
          </a:p>
          <a:p>
            <a:pPr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</a:rPr>
              <a:t>HDSSs are community-based localized studies that collect data on populations and their attributes – fertility, mortality, migrations and related household and individual characteristics over time</a:t>
            </a:r>
          </a:p>
          <a:p>
            <a:pPr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</a:rPr>
              <a:t>Some of these sites have operated for a very long time and thus have data to study long-terms trends </a:t>
            </a:r>
          </a:p>
          <a:p>
            <a:pPr>
              <a:lnSpc>
                <a:spcPct val="150000"/>
              </a:lnSpc>
            </a:pPr>
            <a:endParaRPr lang="en-US" sz="5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3071EF-16F7-5FBB-E9D9-B4A7DDD866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27834" y="12192000"/>
            <a:ext cx="5757936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6114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 idx="4294967295"/>
          </p:nvPr>
        </p:nvSpPr>
        <p:spPr>
          <a:xfrm>
            <a:off x="889000" y="762000"/>
            <a:ext cx="16459200" cy="12192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en-US" sz="7200" b="1" dirty="0">
                <a:solidFill>
                  <a:schemeClr val="bg1"/>
                </a:solidFill>
                <a:cs typeface="Calibri" panose="020F0502020204030204" pitchFamily="34" charset="0"/>
              </a:rPr>
              <a:t>Methodological Approach of HDSS </a:t>
            </a:r>
            <a:endParaRPr lang="en-GB" altLang="en-US" sz="7200" b="1" dirty="0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0" y="4419600"/>
            <a:ext cx="160401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143000" y="4991100"/>
            <a:ext cx="381000" cy="571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6226176" y="4514046"/>
            <a:ext cx="3175000" cy="954107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800" b="1" dirty="0">
                <a:solidFill>
                  <a:srgbClr val="002060"/>
                </a:solidFill>
              </a:rPr>
              <a:t>Verbal autopsy for cause of death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629128" y="3046228"/>
            <a:ext cx="5334000" cy="954107"/>
          </a:xfrm>
          <a:prstGeom prst="rect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800" b="1" dirty="0">
                <a:solidFill>
                  <a:srgbClr val="002060"/>
                </a:solidFill>
              </a:rPr>
              <a:t>Capturing episodes of disease and hospital admission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rot="5400000" flipH="1" flipV="1">
            <a:off x="8151813" y="5507038"/>
            <a:ext cx="3003550" cy="3176"/>
          </a:xfrm>
          <a:prstGeom prst="straightConnector1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>
            <a:off x="8405813" y="5507038"/>
            <a:ext cx="3003550" cy="3176"/>
          </a:xfrm>
          <a:prstGeom prst="straightConnector1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048000" y="10741026"/>
            <a:ext cx="7248128" cy="1384995"/>
          </a:xfrm>
          <a:prstGeom prst="rect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2800" b="1" dirty="0">
                <a:solidFill>
                  <a:srgbClr val="002060"/>
                </a:solidFill>
              </a:rPr>
              <a:t>Measure characteristics of environment or household members (e.g. SES, vaccines, HIV, nutrition)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rot="5400000" flipH="1" flipV="1">
            <a:off x="4356102" y="9309101"/>
            <a:ext cx="2714624" cy="3174"/>
          </a:xfrm>
          <a:prstGeom prst="straightConnector1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693390" y="3046228"/>
            <a:ext cx="3302000" cy="954107"/>
          </a:xfrm>
          <a:prstGeom prst="rect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800" b="1" dirty="0">
                <a:solidFill>
                  <a:srgbClr val="002060"/>
                </a:solidFill>
              </a:rPr>
              <a:t>Intervention trials (randomised)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rot="5400000">
            <a:off x="4321175" y="5540376"/>
            <a:ext cx="2914650" cy="25400"/>
          </a:xfrm>
          <a:prstGeom prst="straightConnector1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824B12A2-EAEB-65CC-7C71-CA270984EF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27834" y="12192000"/>
            <a:ext cx="5757936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63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AC50D-9FBF-DF45-89FE-B5A69A35C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182" y="549276"/>
            <a:ext cx="15459851" cy="2286000"/>
          </a:xfrm>
        </p:spPr>
        <p:txBody>
          <a:bodyPr/>
          <a:lstStyle/>
          <a:p>
            <a:pPr algn="ctr" rtl="0">
              <a:defRPr sz="36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Adult Mortality: Probability of Dying between 15 and 60 Years of Age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8ACD4BD-DAA5-3CDF-C0F9-40AA34FF40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27834" y="12192000"/>
            <a:ext cx="5757936" cy="1080120"/>
          </a:xfrm>
          <a:prstGeom prst="rect">
            <a:avLst/>
          </a:prstGeom>
        </p:spPr>
      </p:pic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A1B17733-C909-1ACE-6248-3B8624C86B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0251272"/>
              </p:ext>
            </p:extLst>
          </p:nvPr>
        </p:nvGraphicFramePr>
        <p:xfrm>
          <a:off x="1305539" y="3377046"/>
          <a:ext cx="15676921" cy="88149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3862729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E3740-5975-AB47-86FA-C92B13F79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9" y="549276"/>
            <a:ext cx="16802101" cy="2286000"/>
          </a:xfrm>
        </p:spPr>
        <p:txBody>
          <a:bodyPr/>
          <a:lstStyle/>
          <a:p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BE3B2-3CA2-6BF4-E3EB-92D5659F97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sz="4800" dirty="0">
                <a:latin typeface="arial" panose="020B0604020202020204" pitchFamily="34" charset="0"/>
              </a:rPr>
              <a:t>I present results using both HDSS and DHS data for selected settings/countries</a:t>
            </a:r>
          </a:p>
          <a:p>
            <a:pPr>
              <a:lnSpc>
                <a:spcPct val="150000"/>
              </a:lnSpc>
            </a:pPr>
            <a:endParaRPr lang="en-US" sz="5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9A31D1-8BC9-F808-5B3C-E653FE488B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27834" y="12192000"/>
            <a:ext cx="5757936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8874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AC50D-9FBF-DF45-89FE-B5A69A35C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557464"/>
            <a:ext cx="17297400" cy="2286000"/>
          </a:xfrm>
        </p:spPr>
        <p:txBody>
          <a:bodyPr/>
          <a:lstStyle/>
          <a:p>
            <a:pPr algn="ctr" rtl="0">
              <a:defRPr sz="1400" b="1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n-US" sz="5400" dirty="0">
                <a:solidFill>
                  <a:schemeClr val="bg1"/>
                </a:solidFill>
              </a:rPr>
              <a:t>Trends in Adult Mortality rates per 1,000</a:t>
            </a:r>
            <a:r>
              <a:rPr lang="en-US" sz="5400" baseline="0" dirty="0">
                <a:solidFill>
                  <a:schemeClr val="bg1"/>
                </a:solidFill>
              </a:rPr>
              <a:t> person years for Adults 15 + years, </a:t>
            </a:r>
            <a:r>
              <a:rPr lang="en-US" sz="5400" baseline="0" dirty="0" err="1">
                <a:solidFill>
                  <a:schemeClr val="bg1"/>
                </a:solidFill>
              </a:rPr>
              <a:t>Navrongo</a:t>
            </a:r>
            <a:r>
              <a:rPr lang="en-US" sz="5400" baseline="0" dirty="0">
                <a:solidFill>
                  <a:schemeClr val="bg1"/>
                </a:solidFill>
              </a:rPr>
              <a:t> HDSS: 1996-2019</a:t>
            </a:r>
            <a:endParaRPr lang="en-US" sz="540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A27B642-FF62-D786-7D0D-C0F1EB15FD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27834" y="12192000"/>
            <a:ext cx="5757936" cy="1080120"/>
          </a:xfrm>
          <a:prstGeom prst="rect">
            <a:avLst/>
          </a:prstGeom>
        </p:spPr>
      </p:pic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F290461F-D3D4-4AE9-9A25-3DE610EF9AB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5352190"/>
              </p:ext>
            </p:extLst>
          </p:nvPr>
        </p:nvGraphicFramePr>
        <p:xfrm>
          <a:off x="1732547" y="3208420"/>
          <a:ext cx="15111664" cy="88071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0037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AC50D-9FBF-DF45-89FE-B5A69A35C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643270"/>
            <a:ext cx="17297400" cy="2286000"/>
          </a:xfrm>
        </p:spPr>
        <p:txBody>
          <a:bodyPr/>
          <a:lstStyle/>
          <a:p>
            <a:pPr algn="ctr" rtl="0">
              <a:defRPr sz="1400" b="1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n-US" sz="5400" dirty="0">
                <a:solidFill>
                  <a:schemeClr val="bg1"/>
                </a:solidFill>
              </a:rPr>
              <a:t>Trends Maternal Mortality at </a:t>
            </a:r>
            <a:r>
              <a:rPr lang="en-US" sz="5400" dirty="0" err="1">
                <a:solidFill>
                  <a:schemeClr val="bg1"/>
                </a:solidFill>
              </a:rPr>
              <a:t>Ifakara</a:t>
            </a:r>
            <a:r>
              <a:rPr lang="en-US" sz="5400" dirty="0">
                <a:solidFill>
                  <a:schemeClr val="bg1"/>
                </a:solidFill>
              </a:rPr>
              <a:t> Rural/Urban HDSS and Rufiji HDSS Site, Tanzania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A27B642-FF62-D786-7D0D-C0F1EB15FD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27834" y="12192000"/>
            <a:ext cx="5757936" cy="1080120"/>
          </a:xfrm>
          <a:prstGeom prst="rect">
            <a:avLst/>
          </a:prstGeom>
        </p:spPr>
      </p:pic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A78A1C8F-5D2C-C3A4-2EAE-2798D1CEDA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44112991"/>
              </p:ext>
            </p:extLst>
          </p:nvPr>
        </p:nvGraphicFramePr>
        <p:xfrm>
          <a:off x="2078182" y="3096490"/>
          <a:ext cx="14640791" cy="90955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ABF82F13-E837-2F62-D2E5-DC6DD67B4757}"/>
              </a:ext>
            </a:extLst>
          </p:cNvPr>
          <p:cNvSpPr txBox="1"/>
          <p:nvPr/>
        </p:nvSpPr>
        <p:spPr>
          <a:xfrm>
            <a:off x="2240280" y="12310110"/>
            <a:ext cx="87896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Source: </a:t>
            </a:r>
            <a:r>
              <a:rPr lang="en-US" sz="3200" dirty="0"/>
              <a:t>Data from </a:t>
            </a:r>
            <a:r>
              <a:rPr lang="en-US" sz="3200" dirty="0" err="1"/>
              <a:t>Ifakara</a:t>
            </a:r>
            <a:r>
              <a:rPr lang="en-US" sz="3200" dirty="0"/>
              <a:t> and Rufiji HDSS, Tanzania </a:t>
            </a:r>
          </a:p>
        </p:txBody>
      </p:sp>
    </p:spTree>
    <p:extLst>
      <p:ext uri="{BB962C8B-B14F-4D97-AF65-F5344CB8AC3E}">
        <p14:creationId xmlns:p14="http://schemas.microsoft.com/office/powerpoint/2010/main" val="32733062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9893D4ED015D04EAB96D3EC98AA7532" ma:contentTypeVersion="7" ma:contentTypeDescription="Create a new document." ma:contentTypeScope="" ma:versionID="cb113c5a6f001800dc0d6a2c3c08680b">
  <xsd:schema xmlns:xsd="http://www.w3.org/2001/XMLSchema" xmlns:xs="http://www.w3.org/2001/XMLSchema" xmlns:p="http://schemas.microsoft.com/office/2006/metadata/properties" xmlns:ns3="e12e6210-581f-4443-aa15-e9aad30fb2b1" xmlns:ns4="85875a18-f6e5-4b47-bd44-135cd8229fe8" targetNamespace="http://schemas.microsoft.com/office/2006/metadata/properties" ma:root="true" ma:fieldsID="5a36104ed3a440497b5c6559699764e9" ns3:_="" ns4:_="">
    <xsd:import namespace="e12e6210-581f-4443-aa15-e9aad30fb2b1"/>
    <xsd:import namespace="85875a18-f6e5-4b47-bd44-135cd8229fe8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2e6210-581f-4443-aa15-e9aad30fb2b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875a18-f6e5-4b47-bd44-135cd8229fe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DD04406-8324-4C3E-944A-D925FF41FAB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A8514EA-D146-446F-BAC5-144A88F7B22C}">
  <ds:schemaRefs>
    <ds:schemaRef ds:uri="85875a18-f6e5-4b47-bd44-135cd8229fe8"/>
    <ds:schemaRef ds:uri="e12e6210-581f-4443-aa15-e9aad30fb2b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644E294B-0FC6-4B4F-8592-EAA4DBB3448C}">
  <ds:schemaRefs>
    <ds:schemaRef ds:uri="85875a18-f6e5-4b47-bd44-135cd8229fe8"/>
    <ds:schemaRef ds:uri="e12e6210-581f-4443-aa15-e9aad30fb2b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8211</TotalTime>
  <Words>636</Words>
  <Application>Microsoft Office PowerPoint</Application>
  <PresentationFormat>Custom</PresentationFormat>
  <Paragraphs>86</Paragraphs>
  <Slides>17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Arial</vt:lpstr>
      <vt:lpstr>Arial</vt:lpstr>
      <vt:lpstr>Arial </vt:lpstr>
      <vt:lpstr>BmqpjwTgfxxrAdvTTe45e47d2</vt:lpstr>
      <vt:lpstr>Calibri</vt:lpstr>
      <vt:lpstr>CttylxCmtgvjAdvTTb5929f4c+20</vt:lpstr>
      <vt:lpstr>Myriad Pro</vt:lpstr>
      <vt:lpstr>PpscwwAdvTT7329fd89.I</vt:lpstr>
      <vt:lpstr>PyjkcpQwycxgAdvTTb5929f4c</vt:lpstr>
      <vt:lpstr>SgbfqjAdvTTe45e47d2</vt:lpstr>
      <vt:lpstr>VhsrrwLkthrkAdvTT7329fd89.I</vt:lpstr>
      <vt:lpstr>Office Theme</vt:lpstr>
      <vt:lpstr> Levels and Trends of Adult Mortality in Sub-Saharan Africa   </vt:lpstr>
      <vt:lpstr>Outline</vt:lpstr>
      <vt:lpstr>Introduction </vt:lpstr>
      <vt:lpstr>Data and Methods </vt:lpstr>
      <vt:lpstr>Methodological Approach of HDSS </vt:lpstr>
      <vt:lpstr>Adult Mortality: Probability of Dying between 15 and 60 Years of Age </vt:lpstr>
      <vt:lpstr>Results </vt:lpstr>
      <vt:lpstr>Trends in Adult Mortality rates per 1,000 person years for Adults 15 + years, Navrongo HDSS: 1996-2019</vt:lpstr>
      <vt:lpstr>Trends Maternal Mortality at Ifakara Rural/Urban HDSS and Rufiji HDSS Site, Tanzania</vt:lpstr>
      <vt:lpstr>Adult mortality rates by place of residence  Kersa HDSS 2008–2013</vt:lpstr>
      <vt:lpstr>Monthly Mortality Rates for Adults 15 + from Kilifi HDSS, Rural Coastal Kenya</vt:lpstr>
      <vt:lpstr>Trends in Adult Mortality Rates by Sex, Rural South Africa, Agincourt HDSS 1993-2013</vt:lpstr>
      <vt:lpstr>Female Probabilities of Dying between Exact Age 15 and 50 (35q15)</vt:lpstr>
      <vt:lpstr>Male Probabilities of Dying between Exact Age 15 and 50 (35q15)</vt:lpstr>
      <vt:lpstr>Discussion  </vt:lpstr>
      <vt:lpstr>Conclusions </vt:lpstr>
      <vt:lpstr>Thank you for your attention Email: aabawah@ug.edu.gh 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Some title</dc:title>
  <dc:creator>Michael Kobena Phillips</dc:creator>
  <cp:lastModifiedBy>Ayaga Bawah</cp:lastModifiedBy>
  <cp:revision>29</cp:revision>
  <cp:lastPrinted>2017-12-10T17:10:22Z</cp:lastPrinted>
  <dcterms:created xsi:type="dcterms:W3CDTF">2011-06-07T13:56:57Z</dcterms:created>
  <dcterms:modified xsi:type="dcterms:W3CDTF">2022-11-30T08:52:16Z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0x01010029893D4ED015D04EAB96D3EC98AA7532</vt:lpwstr>
  </property>
</Properties>
</file>